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73" r:id="rId2"/>
    <p:sldId id="275" r:id="rId3"/>
    <p:sldId id="277" r:id="rId4"/>
    <p:sldId id="278" r:id="rId5"/>
    <p:sldId id="292" r:id="rId6"/>
    <p:sldId id="291" r:id="rId7"/>
    <p:sldId id="283" r:id="rId8"/>
    <p:sldId id="279" r:id="rId9"/>
  </p:sldIdLst>
  <p:sldSz cx="9144000" cy="6858000" type="screen4x3"/>
  <p:notesSz cx="6729413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6667" autoAdjust="0"/>
  </p:normalViewPr>
  <p:slideViewPr>
    <p:cSldViewPr>
      <p:cViewPr varScale="1">
        <p:scale>
          <a:sx n="102" d="100"/>
          <a:sy n="102" d="100"/>
        </p:scale>
        <p:origin x="10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66" y="-90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46F7271-A6A4-4ECA-9A34-A9C49B7B9F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FED9CA-64AD-45AE-ADA0-6C889429F9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694E1FA1-7A91-4038-B403-FCA0A3B372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745C7AE-9CB0-4578-98CF-55F7D33B0AF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BF4125-8A39-4A95-B275-2A74F730E96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8ECF7A-9104-4AE9-9BFD-2D6400567A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9679C7C-52F9-4BCE-BBFC-A085254C9E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3899FC7-156F-43C8-B2EB-7E72933462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350B5F2-8BB4-4093-BAAC-D487368227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14875"/>
            <a:ext cx="493553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040E89D-AC7B-4EC9-8992-E3C1D33325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DE8E942-89DF-4FB2-8E59-19E3A5E2E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90942F-E480-43F4-AAA6-7753C62FE3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D7E48A5-E32E-4DDD-8271-AE3C9404F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E5C67A-7BFE-4AED-BD19-D87B8E24819E}" type="slidenum">
              <a:rPr lang="en-AU" altLang="en-US" sz="1200" smtClean="0"/>
              <a:pPr/>
              <a:t>1</a:t>
            </a:fld>
            <a:endParaRPr lang="en-AU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2D324D2-26EB-4BDB-BFB4-DC795A198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B1F044E-4713-4191-9E4C-1EBD45C40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80E8C13-FAC2-4780-96F8-F2B322A02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ED74A1-625D-4FB2-A33C-3A8DAB98802F}" type="slidenum">
              <a:rPr lang="en-AU" altLang="en-US" sz="1200" smtClean="0"/>
              <a:pPr/>
              <a:t>4</a:t>
            </a:fld>
            <a:endParaRPr lang="en-AU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EF81EED-5BE0-42CF-8C43-00D926597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6127251-9BDC-4A27-AEA9-B0F0BFA4B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>
                <a:latin typeface="Times New Roman" panose="02020603050405020304" pitchFamily="18" charset="0"/>
              </a:rPr>
              <a:t>Remind them to keep the folder up to date.  If they loose it, damage it, what ever, they should contact Pat and get them updated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E16F5BC-0375-425E-92C2-EB007E690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B0A672-9066-4F28-A8D0-CF73092FC060}" type="slidenum">
              <a:rPr lang="en-AU" altLang="en-US" sz="1200" smtClean="0"/>
              <a:pPr/>
              <a:t>5</a:t>
            </a:fld>
            <a:endParaRPr lang="en-AU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6688AD7-E668-4A68-B570-D6924DFB5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39C7702-693E-428E-A26C-BB499070A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>
                <a:latin typeface="Times New Roman" panose="02020603050405020304" pitchFamily="18" charset="0"/>
              </a:rPr>
              <a:t>Remind them to keep the folder up to date.  If they loose it, damage it, what ever, they should contact Pat and get them updated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D0730CC-9973-4857-AD8B-3AD1CFF49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6F109D-D147-4AAE-A1EE-FA079A30B850}" type="slidenum">
              <a:rPr lang="en-AU" altLang="en-US" sz="1200" smtClean="0"/>
              <a:pPr/>
              <a:t>6</a:t>
            </a:fld>
            <a:endParaRPr lang="en-AU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44401FC-B805-4A1D-8826-76E63FF6D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2AB4688-128C-40DD-AF4C-F8FF4DE03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>
                <a:latin typeface="Times New Roman" panose="02020603050405020304" pitchFamily="18" charset="0"/>
              </a:rPr>
              <a:t>Policies - Get them to read them at least once</a:t>
            </a:r>
          </a:p>
          <a:p>
            <a:r>
              <a:rPr lang="en-AU" altLang="en-US">
                <a:latin typeface="Times New Roman" panose="02020603050405020304" pitchFamily="18" charset="0"/>
              </a:rPr>
              <a:t>QE Work Plan – Get them to read this once.  Go through the plan with them, highlighting the structure, their responsibilities, the prevention of pollution and the emergency stuff </a:t>
            </a:r>
          </a:p>
          <a:p>
            <a:r>
              <a:rPr lang="en-AU" altLang="en-US">
                <a:latin typeface="Times New Roman" panose="02020603050405020304" pitchFamily="18" charset="0"/>
              </a:rPr>
              <a:t>Remind them about the checklists and the need to do them.  Tell them that you and Kevin will be conducting cross checks in the field.</a:t>
            </a:r>
          </a:p>
          <a:p>
            <a:r>
              <a:rPr lang="en-AU" altLang="en-US">
                <a:latin typeface="Times New Roman" panose="02020603050405020304" pitchFamily="18" charset="0"/>
              </a:rPr>
              <a:t>General discussion on the MSDS’s</a:t>
            </a:r>
          </a:p>
          <a:p>
            <a:r>
              <a:rPr lang="en-AU" altLang="en-US">
                <a:latin typeface="Times New Roman" panose="02020603050405020304" pitchFamily="18" charset="0"/>
              </a:rPr>
              <a:t>Take down the procedures off the wall.  They will be reviewed and re-issued after the audit.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34A1865-62C2-421A-866F-626FFF7E7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8DB571-DB62-41D0-91D1-FF675A4FD863}" type="slidenum">
              <a:rPr lang="en-AU" altLang="en-US" sz="1200" smtClean="0"/>
              <a:pPr/>
              <a:t>7</a:t>
            </a:fld>
            <a:endParaRPr lang="en-AU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8081468-FCD2-46AF-B133-7AD148538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A511C98-8D07-4D4D-A90E-3EF644236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>
                <a:latin typeface="Times New Roman" panose="02020603050405020304" pitchFamily="18" charset="0"/>
              </a:rPr>
              <a:t>The audit will be 14, 15, 16 February</a:t>
            </a:r>
          </a:p>
          <a:p>
            <a:r>
              <a:rPr lang="en-AU" altLang="en-US">
                <a:latin typeface="Times New Roman" panose="02020603050405020304" pitchFamily="18" charset="0"/>
              </a:rPr>
              <a:t>The auditor will be going on site to watch at least one job – set up who</a:t>
            </a:r>
          </a:p>
          <a:p>
            <a:r>
              <a:rPr lang="en-AU" altLang="en-US">
                <a:latin typeface="Times New Roman" panose="02020603050405020304" pitchFamily="18" charset="0"/>
              </a:rPr>
              <a:t>Housekeeping in the workshop, storage room, wash up room (keep this door closed at all times) need to be done</a:t>
            </a:r>
          </a:p>
          <a:p>
            <a:r>
              <a:rPr lang="en-AU" altLang="en-US">
                <a:latin typeface="Times New Roman" panose="02020603050405020304" pitchFamily="18" charset="0"/>
              </a:rPr>
              <a:t>Be aware you are part of the system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>
            <a:extLst>
              <a:ext uri="{FF2B5EF4-FFF2-40B4-BE49-F238E27FC236}">
                <a16:creationId xmlns:a16="http://schemas.microsoft.com/office/drawing/2014/main" id="{BBF767F2-C9E1-436D-A5AE-C255F835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D8155-DDB7-4431-8BB6-5E1C863F9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D3507-724D-40AD-872E-DB67D1FC8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2EB66-5E18-4906-997B-99325251F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7BB2DEE6-6452-428E-892E-3CE39F169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75572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3968F-EB34-46B4-94E0-FD775ECA3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5AC687-401C-43DF-9355-AF8F6B866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7F2CF9-4816-40E6-BB62-690DB5645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49F7-F0FD-4989-9D6B-E44EC0A0E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2229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F30545-2056-484F-9CF6-7235AAD1A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28625" y="6215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84A900-3A97-47EB-B0AE-397ADF92A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720450-6C3B-4242-BD49-7DF753F82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1F3B-04A0-4C66-A13B-286B5638F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364438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7D469-A1BF-4689-9973-4EC95C511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C5A41-01BD-4EF6-909D-50450D707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802316-1242-4C9F-AA29-FAA07D277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BEBB-D07A-4575-A349-346913537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363876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FD3C7D-923E-4CCF-8528-359A8CBEA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4D1DE8-2C1F-43F5-B4D2-66416D414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0FE30B-0E82-41CE-9760-AE53E81CC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D39B-12B5-41CD-B1D0-4DACAABB1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024043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AA974-9735-4999-B0AE-53F1077C2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DA2DCE-FB1B-4849-9487-185BE2DD2A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5C47AD-FC2F-473E-8A88-9A12420B2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3AAC2-99E7-4D41-80AB-E5FDB0B9B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088384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3BA2BF-6AA9-4833-9DE4-721F81B6D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944F2-CE91-449A-9BB4-971D397EE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440A58-A0B1-478F-845F-40B46A4F6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B2563-2DCF-4BDB-853B-4BBD61890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839190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66F2A5-A7F0-496A-BC43-85BB86DAD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5B04BA-6FB2-496C-9218-CF82B88F8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76B794C-133F-4D1C-B678-159B2815B3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qms awareness</a:t>
            </a:r>
            <a:endParaRPr 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4328456-BC1D-4ABE-92EA-0A6ED9DCEA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5CA686A-EBB3-466D-A017-F0BFC3C8C3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737E0F-9F55-4AD7-B4B2-F90B3F262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paint">
            <a:extLst>
              <a:ext uri="{FF2B5EF4-FFF2-40B4-BE49-F238E27FC236}">
                <a16:creationId xmlns:a16="http://schemas.microsoft.com/office/drawing/2014/main" id="{533A8BFF-F05A-4E92-B543-A6D411C0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6" r:id="rId2"/>
    <p:sldLayoutId id="2147483802" r:id="rId3"/>
    <p:sldLayoutId id="2147483797" r:id="rId4"/>
    <p:sldLayoutId id="2147483798" r:id="rId5"/>
    <p:sldLayoutId id="2147483799" r:id="rId6"/>
    <p:sldLayoutId id="2147483800" r:id="rId7"/>
  </p:sldLayoutIdLst>
  <p:transition>
    <p:cover dir="d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4A737511-A305-4A38-BA89-5FE94334708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rgbClr val="5E574E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4AE13DA2-47DC-4E38-9910-A1A5EDAE4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9F9A6E1-D549-4694-A04C-209483C2DB7D}" type="slidenum">
              <a:rPr kumimoji="0" lang="en-US" altLang="en-US" sz="1400" smtClean="0">
                <a:solidFill>
                  <a:srgbClr val="5E574E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kumimoji="0" lang="en-US" altLang="en-US" sz="14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93C7779A-2B7F-4325-87A0-192F283931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en-US" sz="3600">
                <a:latin typeface="Century Gothic" panose="020B0502020202020204" pitchFamily="34" charset="0"/>
              </a:rPr>
              <a:t>Quality Management System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781F35AD-D156-49DA-89FB-3C49796211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84538"/>
            <a:ext cx="6400800" cy="1771650"/>
          </a:xfrm>
        </p:spPr>
        <p:txBody>
          <a:bodyPr/>
          <a:lstStyle/>
          <a:p>
            <a:pPr algn="ctr"/>
            <a:r>
              <a:rPr lang="en-US" altLang="en-US" sz="2800">
                <a:latin typeface="Century Gothic" panose="020B0502020202020204" pitchFamily="34" charset="0"/>
              </a:rPr>
              <a:t>System Awareness Training</a:t>
            </a: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>
            <a:extLst>
              <a:ext uri="{FF2B5EF4-FFF2-40B4-BE49-F238E27FC236}">
                <a16:creationId xmlns:a16="http://schemas.microsoft.com/office/drawing/2014/main" id="{4EC38633-8E05-42FB-89C3-F432F8FC1F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D8E478BC-0CBF-44C4-BE38-1D7B4567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90AD376-4093-4D26-BE0B-169C6A8183F8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kumimoji="0"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5BA7752C-3956-49DE-A752-04CFDD0B5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200">
                <a:latin typeface="Century Gothic" panose="020B0502020202020204" pitchFamily="34" charset="0"/>
              </a:rPr>
              <a:t>What is a Quality Management System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F3BA002B-EC4E-4EC8-A3DC-6710104B2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AU" altLang="en-US" sz="2400">
                <a:latin typeface="Century Gothic" panose="020B0502020202020204" pitchFamily="34" charset="0"/>
              </a:rPr>
              <a:t>A set of documentation consisting of policies, procedures, documents, forms and records</a:t>
            </a:r>
          </a:p>
          <a:p>
            <a:pPr lvl="1">
              <a:buFontTx/>
              <a:buChar char="•"/>
            </a:pPr>
            <a:r>
              <a:rPr lang="en-AU" altLang="en-US" sz="2400">
                <a:latin typeface="Century Gothic" panose="020B0502020202020204" pitchFamily="34" charset="0"/>
              </a:rPr>
              <a:t>Describes the process flows of an organisation and the interaction between functional units</a:t>
            </a:r>
          </a:p>
          <a:p>
            <a:pPr lvl="1">
              <a:buFontTx/>
              <a:buChar char="•"/>
            </a:pPr>
            <a:r>
              <a:rPr lang="en-AU" altLang="en-US" sz="2400">
                <a:latin typeface="Century Gothic" panose="020B0502020202020204" pitchFamily="34" charset="0"/>
              </a:rPr>
              <a:t>Ours is based on the standard ISO 9001</a:t>
            </a: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6AE4CA81-9B42-4305-BFC3-A48251E7B1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42705041-A756-4BBE-B219-1BF956C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B94940F-1CCF-48CC-939B-62A8F0726F98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kumimoji="0"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EAAE0FBC-7F12-43B8-B991-4FBFF7C06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600">
                <a:latin typeface="Century Gothic" panose="020B0502020202020204" pitchFamily="34" charset="0"/>
              </a:rPr>
              <a:t>Why?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C40AAB65-567F-4153-99BA-C0ECEBB63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675563" cy="3671888"/>
          </a:xfrm>
        </p:spPr>
        <p:txBody>
          <a:bodyPr/>
          <a:lstStyle/>
          <a:p>
            <a:pPr>
              <a:buFontTx/>
              <a:buChar char="•"/>
            </a:pPr>
            <a:r>
              <a:rPr lang="en-AU" altLang="en-US" sz="2400">
                <a:latin typeface="Century Gothic" panose="020B0502020202020204" pitchFamily="34" charset="0"/>
              </a:rPr>
              <a:t>Market demands</a:t>
            </a:r>
          </a:p>
          <a:p>
            <a:pPr>
              <a:buFontTx/>
              <a:buChar char="•"/>
            </a:pPr>
            <a:r>
              <a:rPr lang="en-AU" altLang="en-US" sz="2400">
                <a:latin typeface="Century Gothic" panose="020B0502020202020204" pitchFamily="34" charset="0"/>
              </a:rPr>
              <a:t>Company objectives</a:t>
            </a:r>
          </a:p>
          <a:p>
            <a:pPr lvl="1">
              <a:buFontTx/>
              <a:buChar char="•"/>
            </a:pPr>
            <a:r>
              <a:rPr lang="en-AU" altLang="en-US" sz="2000">
                <a:latin typeface="Century Gothic" panose="020B0502020202020204" pitchFamily="34" charset="0"/>
              </a:rPr>
              <a:t>As outlined in our quality policy;</a:t>
            </a:r>
          </a:p>
          <a:p>
            <a:pPr lvl="2">
              <a:buFontTx/>
              <a:buChar char="•"/>
            </a:pPr>
            <a:r>
              <a:rPr lang="en-AU" altLang="en-US" sz="1600">
                <a:latin typeface="Century Gothic" panose="020B0502020202020204" pitchFamily="34" charset="0"/>
              </a:rPr>
              <a:t>Satisfied clients</a:t>
            </a:r>
          </a:p>
          <a:p>
            <a:pPr lvl="2">
              <a:buFontTx/>
              <a:buChar char="•"/>
            </a:pPr>
            <a:r>
              <a:rPr lang="en-AU" altLang="en-US" sz="1600">
                <a:latin typeface="Century Gothic" panose="020B0502020202020204" pitchFamily="34" charset="0"/>
              </a:rPr>
              <a:t>Continual improvement</a:t>
            </a:r>
          </a:p>
          <a:p>
            <a:pPr lvl="2">
              <a:buFontTx/>
              <a:buChar char="•"/>
            </a:pPr>
            <a:r>
              <a:rPr lang="en-AU" altLang="en-US" sz="1600">
                <a:latin typeface="Century Gothic" panose="020B0502020202020204" pitchFamily="34" charset="0"/>
              </a:rPr>
              <a:t>Interested parties</a:t>
            </a:r>
          </a:p>
          <a:p>
            <a:pPr lvl="2">
              <a:buFontTx/>
              <a:buChar char="•"/>
            </a:pPr>
            <a:r>
              <a:rPr lang="en-AU" altLang="en-US" sz="1600">
                <a:latin typeface="Century Gothic" panose="020B0502020202020204" pitchFamily="34" charset="0"/>
              </a:rPr>
              <a:t>Risk profile</a:t>
            </a:r>
          </a:p>
        </p:txBody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>
            <a:extLst>
              <a:ext uri="{FF2B5EF4-FFF2-40B4-BE49-F238E27FC236}">
                <a16:creationId xmlns:a16="http://schemas.microsoft.com/office/drawing/2014/main" id="{7FCCA375-9803-4C6E-9CD3-BEBB51A8EB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B98712E8-B4BF-43C7-BAE0-86C44801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0DDAD30-CB54-4F02-BED3-2F7F83D8D4EA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kumimoji="0"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91AFBFE-2CCF-45FF-8BD1-AF1693AAD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600">
                <a:latin typeface="Century Gothic" panose="020B0502020202020204" pitchFamily="34" charset="0"/>
              </a:rPr>
              <a:t>The Structure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A7A05AA8-A3DE-42C3-AE7A-B359D0E90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AU" altLang="en-US" sz="2400" dirty="0">
                <a:latin typeface="Century Gothic" panose="020B0502020202020204" pitchFamily="34" charset="0"/>
              </a:rPr>
              <a:t>Based on ISO 9001</a:t>
            </a:r>
          </a:p>
          <a:p>
            <a:pPr lvl="1">
              <a:buFontTx/>
              <a:buChar char="•"/>
              <a:defRPr/>
            </a:pPr>
            <a:r>
              <a:rPr lang="en-AU" altLang="en-US" sz="2000" dirty="0">
                <a:latin typeface="Century Gothic" panose="020B0502020202020204" pitchFamily="34" charset="0"/>
              </a:rPr>
              <a:t>Policy</a:t>
            </a:r>
          </a:p>
          <a:p>
            <a:pPr lvl="1">
              <a:buFontTx/>
              <a:buChar char="•"/>
              <a:defRPr/>
            </a:pPr>
            <a:r>
              <a:rPr lang="en-AU" altLang="en-US" sz="2000" dirty="0">
                <a:latin typeface="Century Gothic" panose="020B0502020202020204" pitchFamily="34" charset="0"/>
              </a:rPr>
              <a:t>Manual</a:t>
            </a:r>
          </a:p>
          <a:p>
            <a:pPr lvl="1">
              <a:buFontTx/>
              <a:buChar char="•"/>
              <a:defRPr/>
            </a:pPr>
            <a:r>
              <a:rPr lang="en-AU" altLang="en-US" sz="2000" dirty="0">
                <a:latin typeface="Century Gothic" panose="020B0502020202020204" pitchFamily="34" charset="0"/>
              </a:rPr>
              <a:t>Procedures</a:t>
            </a:r>
          </a:p>
          <a:p>
            <a:pPr lvl="1">
              <a:buFontTx/>
              <a:buChar char="•"/>
              <a:defRPr/>
            </a:pPr>
            <a:r>
              <a:rPr lang="en-AU" altLang="en-US" sz="2000" dirty="0">
                <a:latin typeface="Century Gothic" panose="020B0502020202020204" pitchFamily="34" charset="0"/>
              </a:rPr>
              <a:t>Documents</a:t>
            </a:r>
          </a:p>
          <a:p>
            <a:pPr lvl="1">
              <a:buFontTx/>
              <a:buChar char="•"/>
              <a:defRPr/>
            </a:pPr>
            <a:r>
              <a:rPr lang="en-AU" altLang="en-US" sz="2000" dirty="0">
                <a:latin typeface="Century Gothic" panose="020B0502020202020204" pitchFamily="34" charset="0"/>
              </a:rPr>
              <a:t>Registers</a:t>
            </a:r>
          </a:p>
          <a:p>
            <a:pPr>
              <a:buFontTx/>
              <a:buChar char="•"/>
              <a:defRPr/>
            </a:pPr>
            <a:r>
              <a:rPr lang="en-AU" altLang="en-US" sz="2400" dirty="0">
                <a:latin typeface="Century Gothic" panose="020B0502020202020204" pitchFamily="34" charset="0"/>
              </a:rPr>
              <a:t>Found on myQuality™ </a:t>
            </a:r>
            <a:r>
              <a:rPr lang="en-AU" altLang="en-US" sz="2400" dirty="0" err="1">
                <a:latin typeface="Century Gothic" panose="020B0502020202020204" pitchFamily="34" charset="0"/>
              </a:rPr>
              <a:t>myquality</a:t>
            </a:r>
            <a:r>
              <a:rPr lang="en-AU" altLang="en-US" sz="2400" dirty="0">
                <a:latin typeface="Century Gothic" panose="020B0502020202020204" pitchFamily="34" charset="0"/>
              </a:rPr>
              <a:t>;</a:t>
            </a:r>
            <a:br>
              <a:rPr lang="en-AU" altLang="en-US" sz="2400" dirty="0">
                <a:latin typeface="Century Gothic" panose="020B0502020202020204" pitchFamily="34" charset="0"/>
              </a:rPr>
            </a:br>
            <a:r>
              <a:rPr lang="en-AU" altLang="en-US" sz="2400" dirty="0">
                <a:latin typeface="Century Gothic" panose="020B0502020202020204" pitchFamily="34" charset="0"/>
              </a:rPr>
              <a:t>https://www.myquality.com.au/myquality/</a:t>
            </a:r>
          </a:p>
          <a:p>
            <a:pPr marL="0" indent="0">
              <a:buFont typeface="Monotype Sorts" charset="2"/>
              <a:buNone/>
              <a:defRPr/>
            </a:pPr>
            <a:endParaRPr lang="en-AU" altLang="en-US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>
            <a:extLst>
              <a:ext uri="{FF2B5EF4-FFF2-40B4-BE49-F238E27FC236}">
                <a16:creationId xmlns:a16="http://schemas.microsoft.com/office/drawing/2014/main" id="{ADC21383-C44B-480B-915A-EB15070D83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6E5DEF72-5067-4C83-B300-154405C0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6BDFBF0-DBC9-47D6-9D64-2AE490CDE018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kumimoji="0"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566576B-5DF3-44FB-B81B-F67B6F33D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600">
                <a:latin typeface="Century Gothic" panose="020B0502020202020204" pitchFamily="34" charset="0"/>
              </a:rPr>
              <a:t>The Structure</a:t>
            </a:r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1758B4D7-2517-47E9-8E0F-4B3DAD899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2708275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>
            <a:extLst>
              <a:ext uri="{FF2B5EF4-FFF2-40B4-BE49-F238E27FC236}">
                <a16:creationId xmlns:a16="http://schemas.microsoft.com/office/drawing/2014/main" id="{54B33047-73FF-45BC-8E3D-77F911A15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Monotype Sorts" charset="2"/>
              <a:buNone/>
            </a:pPr>
            <a:endParaRPr lang="en-AU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1F2EF-1C36-34CB-B520-7A1E3CF3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808"/>
            <a:ext cx="9144000" cy="474591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>
            <a:extLst>
              <a:ext uri="{FF2B5EF4-FFF2-40B4-BE49-F238E27FC236}">
                <a16:creationId xmlns:a16="http://schemas.microsoft.com/office/drawing/2014/main" id="{02B772D0-1B7B-48D1-AB2E-DF42DC24E4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6D28D38B-1709-42C0-A225-075D0FFB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F5BFB48-128D-427B-82EC-70BA01F52373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kumimoji="0"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D72ACDC-9028-4231-BE0B-54702BCA1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600">
                <a:latin typeface="Century Gothic" panose="020B0502020202020204" pitchFamily="34" charset="0"/>
              </a:rPr>
              <a:t>Corporate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5A0E8293-6407-4234-98A7-5FC69E3DC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John Mason is the Top Management representative</a:t>
            </a:r>
          </a:p>
          <a:p>
            <a:pPr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Ron Feruglio is our quality coordinator</a:t>
            </a:r>
          </a:p>
          <a:p>
            <a:pPr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quality.com.au looks after; internal audits, management reviews, document management, corrective actions and more.</a:t>
            </a:r>
          </a:p>
          <a:p>
            <a:pPr>
              <a:buFont typeface="Monotype Sorts" charset="2"/>
              <a:buNone/>
            </a:pPr>
            <a:endParaRPr lang="en-AU" altLang="en-US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48F5BDB2-A421-466D-8317-07FE5FCA4F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D16EF1B2-5321-4F4D-8780-32972574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5631C03-1B55-4BFB-BE91-0E5DC76E9DFC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kumimoji="0"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26B73172-9334-415B-AD59-745606D9B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600">
                <a:latin typeface="Century Gothic" panose="020B0502020202020204" pitchFamily="34" charset="0"/>
              </a:rPr>
              <a:t>Certification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89D302FD-A30C-4D86-9FAB-1AF526720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Global-Mark</a:t>
            </a:r>
            <a:r>
              <a:rPr lang="en-AU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altLang="en-US" sz="2400" dirty="0">
                <a:latin typeface="Century Gothic" panose="020B0502020202020204" pitchFamily="34" charset="0"/>
              </a:rPr>
              <a:t>is our certification service provider</a:t>
            </a:r>
          </a:p>
          <a:p>
            <a:pPr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This means they are independent auditors of our system – not our people</a:t>
            </a:r>
          </a:p>
          <a:p>
            <a:pPr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The process is……</a:t>
            </a:r>
          </a:p>
          <a:p>
            <a:pPr lvl="1">
              <a:buFontTx/>
              <a:buChar char="•"/>
            </a:pPr>
            <a:r>
              <a:rPr lang="en-AU" altLang="en-US" sz="2000" dirty="0">
                <a:latin typeface="Century Gothic" panose="020B0502020202020204" pitchFamily="34" charset="0"/>
              </a:rPr>
              <a:t>Read, observe, interview, check records.</a:t>
            </a:r>
          </a:p>
          <a:p>
            <a:pPr lvl="1">
              <a:buFontTx/>
              <a:buChar char="•"/>
            </a:pPr>
            <a:r>
              <a:rPr lang="en-AU" altLang="en-US" sz="2000" dirty="0">
                <a:latin typeface="Century Gothic" panose="020B0502020202020204" pitchFamily="34" charset="0"/>
              </a:rPr>
              <a:t>Sample and evidence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The audit is scheduled for the 13th Nov 2023</a:t>
            </a:r>
          </a:p>
          <a:p>
            <a:pPr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Audit anniversary is</a:t>
            </a:r>
            <a:r>
              <a:rPr lang="en-AU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altLang="en-US" sz="2400" dirty="0">
                <a:latin typeface="Century Gothic" panose="020B0502020202020204" pitchFamily="34" charset="0"/>
              </a:rPr>
              <a:t>each year, 12 after the audit date</a:t>
            </a:r>
          </a:p>
        </p:txBody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8E8139BB-5063-443B-A9B4-F4E2A9CE9D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1400">
                <a:solidFill>
                  <a:schemeClr val="bg2"/>
                </a:solidFill>
                <a:latin typeface="Arial" panose="020B0604020202020204" pitchFamily="34" charset="0"/>
              </a:rPr>
              <a:t>qms awareness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AAEC62B5-2D3F-48AB-B1B3-CC5A7D45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456560A-D7E0-44E0-B9FB-0395F4BDE13E}" type="slidenum">
              <a:rPr kumimoji="0" lang="en-US" altLang="en-US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kumimoji="0" lang="en-US" altLang="en-US" sz="14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DC47B9A-6688-41AD-8132-F27790AE9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3600">
                <a:latin typeface="Century Gothic" panose="020B0502020202020204" pitchFamily="34" charset="0"/>
              </a:rPr>
              <a:t>How to Contribute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CF21BDE0-9237-455B-A4A0-B3719FF11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Read the quality policy</a:t>
            </a:r>
            <a:endParaRPr lang="en-AU" altLang="en-US" sz="2000" dirty="0">
              <a:latin typeface="Century Gothic" panose="020B0502020202020204" pitchFamily="34" charset="0"/>
            </a:endParaRPr>
          </a:p>
          <a:p>
            <a:pPr lvl="1"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Be aware of your impact on the system</a:t>
            </a:r>
          </a:p>
          <a:p>
            <a:pPr lvl="2">
              <a:buFontTx/>
              <a:buChar char="•"/>
            </a:pPr>
            <a:r>
              <a:rPr lang="en-AU" altLang="en-US" sz="2000" dirty="0">
                <a:latin typeface="Century Gothic" panose="020B0502020202020204" pitchFamily="34" charset="0"/>
              </a:rPr>
              <a:t>Each of you are part of it</a:t>
            </a:r>
          </a:p>
          <a:p>
            <a:pPr lvl="1"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Be positive</a:t>
            </a:r>
          </a:p>
          <a:p>
            <a:pPr lvl="2">
              <a:buFontTx/>
              <a:buChar char="•"/>
            </a:pPr>
            <a:r>
              <a:rPr lang="en-AU" altLang="en-US" sz="2000" dirty="0">
                <a:latin typeface="Century Gothic" panose="020B0502020202020204" pitchFamily="34" charset="0"/>
              </a:rPr>
              <a:t>If something is wrong or a process can be improved, tell John Mason and/or raise a review.</a:t>
            </a:r>
          </a:p>
          <a:p>
            <a:pPr lvl="1"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Be system savvy</a:t>
            </a:r>
          </a:p>
          <a:p>
            <a:pPr lvl="2">
              <a:buFontTx/>
              <a:buChar char="•"/>
            </a:pPr>
            <a:r>
              <a:rPr lang="en-AU" altLang="en-US" sz="2000" dirty="0">
                <a:latin typeface="Century Gothic" panose="020B0502020202020204" pitchFamily="34" charset="0"/>
              </a:rPr>
              <a:t>Learn how to find the information</a:t>
            </a:r>
          </a:p>
          <a:p>
            <a:pPr lvl="1">
              <a:buFontTx/>
              <a:buChar char="•"/>
            </a:pPr>
            <a:r>
              <a:rPr lang="en-AU" altLang="en-US" sz="2400" dirty="0">
                <a:latin typeface="Century Gothic" panose="020B0502020202020204" pitchFamily="34" charset="0"/>
              </a:rPr>
              <a:t>Enjoy the journey</a:t>
            </a:r>
          </a:p>
          <a:p>
            <a:pPr lvl="2">
              <a:buFontTx/>
              <a:buChar char="•"/>
            </a:pPr>
            <a:endParaRPr lang="en-AU" altLang="en-US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903</TotalTime>
  <Words>489</Words>
  <Application>Microsoft Office PowerPoint</Application>
  <PresentationFormat>On-screen Show (4:3)</PresentationFormat>
  <Paragraphs>76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Century Gothic</vt:lpstr>
      <vt:lpstr>Monotype Sorts</vt:lpstr>
      <vt:lpstr>Tahoma</vt:lpstr>
      <vt:lpstr>Times New Roman</vt:lpstr>
      <vt:lpstr>Verdana</vt:lpstr>
      <vt:lpstr>Contemporary Portrait</vt:lpstr>
      <vt:lpstr>Quality Management System</vt:lpstr>
      <vt:lpstr>What is a Quality Management System</vt:lpstr>
      <vt:lpstr>Why?</vt:lpstr>
      <vt:lpstr>The Structure</vt:lpstr>
      <vt:lpstr>The Structure</vt:lpstr>
      <vt:lpstr>Corporate</vt:lpstr>
      <vt:lpstr>Certification</vt:lpstr>
      <vt:lpstr>How to Contribute</vt:lpstr>
    </vt:vector>
  </TitlesOfParts>
  <Company>ESSELTE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qms awareness induction</dc:title>
  <dc:creator>quality.com.au - john mason</dc:creator>
  <cp:lastModifiedBy>Ron Feruglio</cp:lastModifiedBy>
  <cp:revision>55</cp:revision>
  <cp:lastPrinted>1999-04-21T04:35:14Z</cp:lastPrinted>
  <dcterms:created xsi:type="dcterms:W3CDTF">1999-01-25T03:27:42Z</dcterms:created>
  <dcterms:modified xsi:type="dcterms:W3CDTF">2023-10-31T05:14:26Z</dcterms:modified>
</cp:coreProperties>
</file>